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9/16/2019</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6F15528-21DE-4FAA-801E-634DDDAF4B2B}" type="slidenum">
              <a:rPr lang="en-US" smtClean="0"/>
              <a:pPr/>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D8BD707-D9CF-40AE-B4C6-C98DA3205C09}" type="datetimeFigureOut">
              <a:rPr lang="en-US" smtClean="0"/>
              <a:pPr/>
              <a:t>9/16/2019</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543800" cy="2593975"/>
          </a:xfrm>
        </p:spPr>
        <p:txBody>
          <a:bodyPr/>
          <a:lstStyle/>
          <a:p>
            <a:pPr algn="ctr"/>
            <a:r>
              <a:rPr lang="en-US" sz="4800" dirty="0" smtClean="0"/>
              <a:t>INTELLIGENCE GATHERING</a:t>
            </a:r>
            <a:br>
              <a:rPr lang="en-US" sz="4800" dirty="0" smtClean="0"/>
            </a:br>
            <a:r>
              <a:rPr lang="en-US" sz="4800" dirty="0" smtClean="0"/>
              <a:t>&amp;</a:t>
            </a:r>
            <a:br>
              <a:rPr lang="en-US" sz="4800" dirty="0" smtClean="0"/>
            </a:br>
            <a:r>
              <a:rPr lang="en-US" sz="4800" dirty="0" smtClean="0"/>
              <a:t>INFORMATION SHARING</a:t>
            </a:r>
            <a:endParaRPr lang="en-US" sz="4800" dirty="0"/>
          </a:p>
        </p:txBody>
      </p:sp>
      <p:sp>
        <p:nvSpPr>
          <p:cNvPr id="3" name="Subtitle 2"/>
          <p:cNvSpPr>
            <a:spLocks noGrp="1"/>
          </p:cNvSpPr>
          <p:nvPr>
            <p:ph type="subTitle" idx="1"/>
          </p:nvPr>
        </p:nvSpPr>
        <p:spPr>
          <a:xfrm>
            <a:off x="1066800" y="4343400"/>
            <a:ext cx="6461760" cy="1066800"/>
          </a:xfrm>
        </p:spPr>
        <p:txBody>
          <a:bodyPr>
            <a:normAutofit/>
          </a:bodyPr>
          <a:lstStyle/>
          <a:p>
            <a:pPr algn="ctr"/>
            <a:r>
              <a:rPr lang="en-US" sz="2400" dirty="0" smtClean="0">
                <a:solidFill>
                  <a:schemeClr val="tx1"/>
                </a:solidFill>
              </a:rPr>
              <a:t>PROF. P.V. RAO</a:t>
            </a:r>
            <a:endParaRPr lang="en-US" sz="2400" dirty="0">
              <a:solidFill>
                <a:schemeClr val="tx1"/>
              </a:solidFill>
            </a:endParaRPr>
          </a:p>
        </p:txBody>
      </p:sp>
    </p:spTree>
    <p:extLst>
      <p:ext uri="{BB962C8B-B14F-4D97-AF65-F5344CB8AC3E}">
        <p14:creationId xmlns:p14="http://schemas.microsoft.com/office/powerpoint/2010/main" val="2380271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Maritime Intelligence Activities</a:t>
            </a:r>
          </a:p>
        </p:txBody>
      </p:sp>
      <p:sp>
        <p:nvSpPr>
          <p:cNvPr id="3" name="Content Placeholder 2"/>
          <p:cNvSpPr>
            <a:spLocks noGrp="1"/>
          </p:cNvSpPr>
          <p:nvPr>
            <p:ph idx="1"/>
          </p:nvPr>
        </p:nvSpPr>
        <p:spPr>
          <a:xfrm>
            <a:off x="457200" y="1219200"/>
            <a:ext cx="7620000" cy="5257800"/>
          </a:xfrm>
        </p:spPr>
        <p:txBody>
          <a:bodyPr>
            <a:normAutofit/>
          </a:bodyPr>
          <a:lstStyle/>
          <a:p>
            <a:pPr algn="just"/>
            <a:r>
              <a:rPr lang="en-US" dirty="0" smtClean="0"/>
              <a:t>All </a:t>
            </a:r>
            <a:r>
              <a:rPr lang="en-US" dirty="0"/>
              <a:t>maritime states regularly undertake Intelligence Operations (IO) activities for peaceful and military purposes. Big and small states, even landlocked states may collect data about several aspects of the Sea.</a:t>
            </a:r>
          </a:p>
          <a:p>
            <a:pPr algn="just"/>
            <a:r>
              <a:rPr lang="en-US" dirty="0" smtClean="0"/>
              <a:t>Broadly </a:t>
            </a:r>
            <a:r>
              <a:rPr lang="en-US" dirty="0"/>
              <a:t>speaking, IO are undertaken for TWO purposes:  </a:t>
            </a:r>
          </a:p>
          <a:p>
            <a:pPr marL="868680" lvl="1" indent="-457200" algn="just">
              <a:buFont typeface="+mj-lt"/>
              <a:buAutoNum type="alphaUcPeriod"/>
            </a:pPr>
            <a:r>
              <a:rPr lang="en-US" dirty="0" smtClean="0"/>
              <a:t>Civilian</a:t>
            </a:r>
            <a:r>
              <a:rPr lang="en-US" dirty="0"/>
              <a:t>: data of the sea relating to resources, fishing, mineral, oil and gas. Such data is gathered in the sovereign waters (Territorial Sea, EEZ) of </a:t>
            </a:r>
            <a:r>
              <a:rPr lang="en-US" dirty="0" err="1"/>
              <a:t>neighbouring</a:t>
            </a:r>
            <a:r>
              <a:rPr lang="en-US" dirty="0"/>
              <a:t> or enemy states. </a:t>
            </a:r>
          </a:p>
          <a:p>
            <a:pPr marL="868680" lvl="1" indent="-457200" algn="just">
              <a:buFont typeface="+mj-lt"/>
              <a:buAutoNum type="alphaUcPeriod"/>
            </a:pPr>
            <a:r>
              <a:rPr lang="en-US" dirty="0" smtClean="0"/>
              <a:t>National </a:t>
            </a:r>
            <a:r>
              <a:rPr lang="en-US" dirty="0"/>
              <a:t>Security: data about the movement  of foreign states’ ships, military activities, spying or </a:t>
            </a:r>
            <a:r>
              <a:rPr lang="en-US" dirty="0" err="1"/>
              <a:t>surveiilance</a:t>
            </a:r>
            <a:r>
              <a:rPr lang="en-US" dirty="0"/>
              <a:t> on the High Sea and a coastal country’s sovereign waters</a:t>
            </a:r>
            <a:r>
              <a:rPr lang="en-US" dirty="0" smtClean="0"/>
              <a:t>.</a:t>
            </a:r>
            <a:endParaRPr lang="en-US" dirty="0"/>
          </a:p>
        </p:txBody>
      </p:sp>
    </p:spTree>
    <p:extLst>
      <p:ext uri="{BB962C8B-B14F-4D97-AF65-F5344CB8AC3E}">
        <p14:creationId xmlns:p14="http://schemas.microsoft.com/office/powerpoint/2010/main" val="4273094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dirty="0"/>
              <a:t>IO are conducted manually by spies and ships. Today advanced technological systems like satellites and other space devices, sophisticated acoustic and surveillance systems.</a:t>
            </a:r>
          </a:p>
          <a:p>
            <a:pPr algn="just"/>
            <a:r>
              <a:rPr lang="en-US" dirty="0"/>
              <a:t>Necessity of IO on the movement of foreign ships and their other means is crucial today. Because all countries in the world are seriously competing for the marine resources of the Oceans. They trespass very frequently into the sovereign zones a coastal state. Therefore intelligence gathering on their activities is very important</a:t>
            </a:r>
            <a:r>
              <a:rPr lang="en-US" dirty="0" smtClean="0"/>
              <a:t>.</a:t>
            </a:r>
            <a:endParaRPr lang="en-US" dirty="0"/>
          </a:p>
        </p:txBody>
      </p:sp>
    </p:spTree>
    <p:extLst>
      <p:ext uri="{BB962C8B-B14F-4D97-AF65-F5344CB8AC3E}">
        <p14:creationId xmlns:p14="http://schemas.microsoft.com/office/powerpoint/2010/main" val="1026988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t>Maritime Threats and Intelligence Relevance</a:t>
            </a:r>
          </a:p>
        </p:txBody>
      </p:sp>
      <p:sp>
        <p:nvSpPr>
          <p:cNvPr id="3" name="Content Placeholder 2"/>
          <p:cNvSpPr>
            <a:spLocks noGrp="1"/>
          </p:cNvSpPr>
          <p:nvPr>
            <p:ph idx="1"/>
          </p:nvPr>
        </p:nvSpPr>
        <p:spPr>
          <a:xfrm>
            <a:off x="457200" y="1371600"/>
            <a:ext cx="7620000" cy="5029200"/>
          </a:xfrm>
        </p:spPr>
        <p:txBody>
          <a:bodyPr>
            <a:normAutofit fontScale="92500" lnSpcReduction="10000"/>
          </a:bodyPr>
          <a:lstStyle/>
          <a:p>
            <a:pPr marL="114300" indent="0" algn="just">
              <a:buNone/>
            </a:pPr>
            <a:r>
              <a:rPr lang="en-US" dirty="0"/>
              <a:t>Intelligence activities are necessary to </a:t>
            </a:r>
            <a:r>
              <a:rPr lang="en-US" dirty="0" smtClean="0"/>
              <a:t>up-to date </a:t>
            </a:r>
            <a:r>
              <a:rPr lang="en-US" dirty="0"/>
              <a:t>information on regular basis on the various sea-based threats and activities that are prejudicial to the national security of a coastal state. Some of these major threats are discussed below. </a:t>
            </a:r>
          </a:p>
          <a:p>
            <a:pPr algn="just"/>
            <a:r>
              <a:rPr lang="en-US" dirty="0" smtClean="0"/>
              <a:t>Piracy </a:t>
            </a:r>
            <a:r>
              <a:rPr lang="en-US" dirty="0"/>
              <a:t>is the most dangerous threat to the ships and cargos of any country dependent on maritime trade. IOR is the hotbed of international crime, with most number of incidents of piracy, gun-running, and violence on ships is taking place in this ocean.</a:t>
            </a:r>
          </a:p>
          <a:p>
            <a:pPr algn="just"/>
            <a:r>
              <a:rPr lang="en-US" dirty="0" smtClean="0"/>
              <a:t>Intelligence </a:t>
            </a:r>
            <a:r>
              <a:rPr lang="en-US" dirty="0"/>
              <a:t>gathering on the pirate hubs, their movements, type of violence and weapons they carry is crucial to combat piracy menace. Also it is important if any coastal state or other criminal agents like terrorists are helping the pirates. </a:t>
            </a:r>
          </a:p>
          <a:p>
            <a:pPr algn="just"/>
            <a:r>
              <a:rPr lang="en-US" dirty="0" smtClean="0"/>
              <a:t>No </a:t>
            </a:r>
            <a:r>
              <a:rPr lang="en-US" dirty="0"/>
              <a:t>single State can effectively control piracy. Countries and stakeholders of maritime shipping need close cooperation in monitoring and sharing information on pirates. Fortunately several IOR states including India are currently working on anti-piracy operations closely </a:t>
            </a:r>
          </a:p>
        </p:txBody>
      </p:sp>
    </p:spTree>
    <p:extLst>
      <p:ext uri="{BB962C8B-B14F-4D97-AF65-F5344CB8AC3E}">
        <p14:creationId xmlns:p14="http://schemas.microsoft.com/office/powerpoint/2010/main" val="2619857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020762"/>
          </a:xfrm>
        </p:spPr>
        <p:txBody>
          <a:bodyPr/>
          <a:lstStyle/>
          <a:p>
            <a:pPr algn="ctr"/>
            <a:r>
              <a:rPr lang="en-US" dirty="0" err="1"/>
              <a:t>Narco</a:t>
            </a:r>
            <a:r>
              <a:rPr lang="en-US" dirty="0"/>
              <a:t> Terrorism</a:t>
            </a:r>
          </a:p>
        </p:txBody>
      </p:sp>
      <p:sp>
        <p:nvSpPr>
          <p:cNvPr id="3" name="Content Placeholder 2"/>
          <p:cNvSpPr>
            <a:spLocks noGrp="1"/>
          </p:cNvSpPr>
          <p:nvPr>
            <p:ph idx="1"/>
          </p:nvPr>
        </p:nvSpPr>
        <p:spPr>
          <a:xfrm>
            <a:off x="457200" y="1143000"/>
            <a:ext cx="7620000" cy="5257800"/>
          </a:xfrm>
        </p:spPr>
        <p:txBody>
          <a:bodyPr>
            <a:normAutofit lnSpcReduction="10000"/>
          </a:bodyPr>
          <a:lstStyle/>
          <a:p>
            <a:pPr algn="just"/>
            <a:r>
              <a:rPr lang="en-US" dirty="0" smtClean="0"/>
              <a:t>Most </a:t>
            </a:r>
            <a:r>
              <a:rPr lang="en-US" dirty="0"/>
              <a:t>of the poppy cultivation used to produce narcotics takes place in the areas that are part of the IOR. It is a very lucrative business and a well networked interstate smuggling and criminal activity</a:t>
            </a:r>
          </a:p>
          <a:p>
            <a:pPr algn="just"/>
            <a:r>
              <a:rPr lang="en-US" dirty="0" smtClean="0"/>
              <a:t>What </a:t>
            </a:r>
            <a:r>
              <a:rPr lang="en-US" dirty="0"/>
              <a:t>is most dangerous to the security of IOR states including India is that terrorists groups like Taliban and </a:t>
            </a:r>
            <a:r>
              <a:rPr lang="en-US" dirty="0" err="1"/>
              <a:t>LeT</a:t>
            </a:r>
            <a:r>
              <a:rPr lang="en-US" dirty="0"/>
              <a:t> operate with drug cartels and warlords. Afghanistan and some African countries are the </a:t>
            </a:r>
            <a:r>
              <a:rPr lang="en-US" dirty="0" err="1"/>
              <a:t>centres</a:t>
            </a:r>
            <a:r>
              <a:rPr lang="en-US" dirty="0"/>
              <a:t> of </a:t>
            </a:r>
            <a:r>
              <a:rPr lang="en-US" dirty="0" err="1"/>
              <a:t>narco</a:t>
            </a:r>
            <a:r>
              <a:rPr lang="en-US" dirty="0"/>
              <a:t> terrorist operations.</a:t>
            </a:r>
          </a:p>
          <a:p>
            <a:pPr algn="just"/>
            <a:r>
              <a:rPr lang="en-US" dirty="0" smtClean="0"/>
              <a:t>Drug </a:t>
            </a:r>
            <a:r>
              <a:rPr lang="en-US" dirty="0"/>
              <a:t>money is used to buy weapons, and to support terrorist and insurgent activities. Unfortunately, several insurgent groups of </a:t>
            </a:r>
            <a:r>
              <a:rPr lang="en-US" dirty="0" smtClean="0"/>
              <a:t>North-</a:t>
            </a:r>
            <a:r>
              <a:rPr lang="en-US" dirty="0" err="1" smtClean="0"/>
              <a:t>easten</a:t>
            </a:r>
            <a:r>
              <a:rPr lang="en-US" dirty="0" smtClean="0"/>
              <a:t> </a:t>
            </a:r>
            <a:r>
              <a:rPr lang="en-US" dirty="0"/>
              <a:t>India like ULFA and Naga groups have close nexus with drug networks operating from South Asian countries like Cambodia, Myanmar and Thailand.</a:t>
            </a:r>
          </a:p>
          <a:p>
            <a:pPr algn="just"/>
            <a:r>
              <a:rPr lang="en-US" dirty="0" smtClean="0"/>
              <a:t>Intelligence </a:t>
            </a:r>
            <a:r>
              <a:rPr lang="en-US" dirty="0"/>
              <a:t>gathering on the drug-terrorist networks, their movements, nature of arms exchanged for drugs and areas of operations is very important to check their criminal activities. </a:t>
            </a:r>
          </a:p>
        </p:txBody>
      </p:sp>
    </p:spTree>
    <p:extLst>
      <p:ext uri="{BB962C8B-B14F-4D97-AF65-F5344CB8AC3E}">
        <p14:creationId xmlns:p14="http://schemas.microsoft.com/office/powerpoint/2010/main" val="3475918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Illegal Fishing and Migration</a:t>
            </a:r>
          </a:p>
        </p:txBody>
      </p:sp>
      <p:sp>
        <p:nvSpPr>
          <p:cNvPr id="3" name="Content Placeholder 2"/>
          <p:cNvSpPr>
            <a:spLocks noGrp="1"/>
          </p:cNvSpPr>
          <p:nvPr>
            <p:ph idx="1"/>
          </p:nvPr>
        </p:nvSpPr>
        <p:spPr/>
        <p:txBody>
          <a:bodyPr/>
          <a:lstStyle/>
          <a:p>
            <a:pPr algn="just"/>
            <a:r>
              <a:rPr lang="en-US" dirty="0" smtClean="0"/>
              <a:t>Fishing </a:t>
            </a:r>
            <a:r>
              <a:rPr lang="en-US" dirty="0"/>
              <a:t>is traditional undertaken as a source livelihood for the vast number of fishermen across the maritime zones and high oceans in IOR. But today fishing has become very profitable business as most the European and Asian countries like japan and Taiwan are importing fish and aqua products from the IOR. </a:t>
            </a:r>
          </a:p>
          <a:p>
            <a:pPr algn="just"/>
            <a:r>
              <a:rPr lang="en-US" dirty="0" smtClean="0"/>
              <a:t>Illegal </a:t>
            </a:r>
            <a:r>
              <a:rPr lang="en-US" dirty="0"/>
              <a:t>fishing by fishermen of </a:t>
            </a:r>
            <a:r>
              <a:rPr lang="en-US" dirty="0" err="1"/>
              <a:t>neighbouring</a:t>
            </a:r>
            <a:r>
              <a:rPr lang="en-US" dirty="0"/>
              <a:t> and foreign countries is common phenomenon in IOR. Illegal fishing, i.e. encroaching or trespassing into the EEZ and territorial waters of other coastal states has become an uncontrollable activity. Many a times these encroachments result in interstate disputes and misunderstandings</a:t>
            </a:r>
            <a:r>
              <a:rPr lang="en-US" dirty="0" smtClean="0"/>
              <a:t>.</a:t>
            </a:r>
            <a:endParaRPr lang="en-US" dirty="0"/>
          </a:p>
        </p:txBody>
      </p:sp>
    </p:spTree>
    <p:extLst>
      <p:ext uri="{BB962C8B-B14F-4D97-AF65-F5344CB8AC3E}">
        <p14:creationId xmlns:p14="http://schemas.microsoft.com/office/powerpoint/2010/main" val="581329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dirty="0" smtClean="0"/>
              <a:t>But </a:t>
            </a:r>
            <a:r>
              <a:rPr lang="en-US" dirty="0"/>
              <a:t>the worrisome aspect of illegal/unlawful fishing is that  fishermen and their boats are used to carry arms and criminal gangs. It is well known that the Let terrorists involved in Mumbai attacks in 2008 (26/11) masqueraded as fishermen, using fishing  boats.</a:t>
            </a:r>
          </a:p>
          <a:p>
            <a:pPr algn="just"/>
            <a:r>
              <a:rPr lang="en-US" dirty="0" smtClean="0"/>
              <a:t>Intelligence </a:t>
            </a:r>
            <a:r>
              <a:rPr lang="en-US" dirty="0"/>
              <a:t>gathering on such illegal fishing activities , fishermen movements, nature of people and cargo  fishing boats carry is important to the maritime security of a country. India has been a frequent victim of fishing boats used for insurgent and terrorist activities against the country. </a:t>
            </a:r>
          </a:p>
        </p:txBody>
      </p:sp>
    </p:spTree>
    <p:extLst>
      <p:ext uri="{BB962C8B-B14F-4D97-AF65-F5344CB8AC3E}">
        <p14:creationId xmlns:p14="http://schemas.microsoft.com/office/powerpoint/2010/main" val="1880447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667000"/>
            <a:ext cx="7620000" cy="1143000"/>
          </a:xfrm>
        </p:spPr>
        <p:txBody>
          <a:bodyPr/>
          <a:lstStyle/>
          <a:p>
            <a:pPr algn="ctr"/>
            <a:r>
              <a:rPr lang="en-US" dirty="0" smtClean="0"/>
              <a:t>THANK YOU</a:t>
            </a:r>
            <a:endParaRPr lang="en-US" dirty="0"/>
          </a:p>
        </p:txBody>
      </p:sp>
    </p:spTree>
    <p:extLst>
      <p:ext uri="{BB962C8B-B14F-4D97-AF65-F5344CB8AC3E}">
        <p14:creationId xmlns:p14="http://schemas.microsoft.com/office/powerpoint/2010/main" val="17475108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5</TotalTime>
  <Words>737</Words>
  <Application>Microsoft Office PowerPoint</Application>
  <PresentationFormat>On-screen Show (4:3)</PresentationFormat>
  <Paragraphs>25</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Adjacency</vt:lpstr>
      <vt:lpstr>INTELLIGENCE GATHERING &amp; INFORMATION SHARING</vt:lpstr>
      <vt:lpstr>Maritime Intelligence Activities</vt:lpstr>
      <vt:lpstr>PowerPoint Presentation</vt:lpstr>
      <vt:lpstr>Maritime Threats and Intelligence Relevance</vt:lpstr>
      <vt:lpstr>Narco Terrorism</vt:lpstr>
      <vt:lpstr>Illegal Fishing and Migration</vt:lpstr>
      <vt:lpstr>PowerPoint Presentation</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INTELLIGENCE GATHERING &amp; INFORMATION SHARING</dc:title>
  <dc:creator>Ruchi</dc:creator>
  <cp:lastModifiedBy>Jyoti</cp:lastModifiedBy>
  <cp:revision>2</cp:revision>
  <dcterms:created xsi:type="dcterms:W3CDTF">2006-08-16T00:00:00Z</dcterms:created>
  <dcterms:modified xsi:type="dcterms:W3CDTF">2019-09-16T07:55:44Z</dcterms:modified>
</cp:coreProperties>
</file>